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476" r:id="rId5"/>
    <p:sldId id="508" r:id="rId6"/>
    <p:sldId id="571" r:id="rId7"/>
    <p:sldId id="572" r:id="rId8"/>
    <p:sldId id="573" r:id="rId9"/>
    <p:sldId id="574" r:id="rId10"/>
    <p:sldId id="575" r:id="rId11"/>
    <p:sldId id="576" r:id="rId12"/>
    <p:sldId id="577" r:id="rId13"/>
    <p:sldId id="578" r:id="rId14"/>
    <p:sldId id="580" r:id="rId15"/>
    <p:sldId id="582" r:id="rId16"/>
    <p:sldId id="581" r:id="rId17"/>
    <p:sldId id="583" r:id="rId18"/>
    <p:sldId id="584" r:id="rId19"/>
    <p:sldId id="585" r:id="rId20"/>
    <p:sldId id="586" r:id="rId21"/>
    <p:sldId id="579" r:id="rId22"/>
    <p:sldId id="587" r:id="rId23"/>
    <p:sldId id="588" r:id="rId24"/>
    <p:sldId id="589" r:id="rId25"/>
    <p:sldId id="534" r:id="rId26"/>
    <p:sldId id="30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80"/>
    <p:restoredTop sz="79388"/>
  </p:normalViewPr>
  <p:slideViewPr>
    <p:cSldViewPr snapToGrid="0">
      <p:cViewPr varScale="1">
        <p:scale>
          <a:sx n="100" d="100"/>
          <a:sy n="100" d="100"/>
        </p:scale>
        <p:origin x="768" y="168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CDC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33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85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2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4/29/20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www.tensorflow.org/lite/guide/pyth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6006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MLTensorflo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Deep-Learning-TensorFlow-Keras-Regression-ebook/dp/B082MBMFVF/ref=sr_1_4?dchild=1&amp;keywords=tensorflow+2.0&amp;qid=1587071084&amp;sr=8-4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serving/blob/master/tensorflow_serving/g3doc/docker.m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5.12.2020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7885827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Machine Learning In TensorFlow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D3D78A-9671-3F47-A718-BB5846780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B1431F-DA46-6E4B-8902-34172AD6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TensorFlow Serving</a:t>
            </a:r>
          </a:p>
        </p:txBody>
      </p:sp>
    </p:spTree>
    <p:extLst>
      <p:ext uri="{BB962C8B-B14F-4D97-AF65-F5344CB8AC3E}">
        <p14:creationId xmlns:p14="http://schemas.microsoft.com/office/powerpoint/2010/main" val="1735754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F0BAA6-A7F5-E947-9B5C-EE80C8A7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48CDC-AE53-0F4B-B766-DF8A5E4D15CE}"/>
              </a:ext>
            </a:extLst>
          </p:cNvPr>
          <p:cNvSpPr/>
          <p:nvPr/>
        </p:nvSpPr>
        <p:spPr>
          <a:xfrm>
            <a:off x="3864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Lightweight version of TensorFlow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16CD5B-4CF7-F14C-BA61-115A810CE27D}"/>
              </a:ext>
            </a:extLst>
          </p:cNvPr>
          <p:cNvSpPr/>
          <p:nvPr/>
        </p:nvSpPr>
        <p:spPr>
          <a:xfrm>
            <a:off x="383356" y="166865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Still trained as normal TensorFlow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A91D87-44F9-F147-A2AB-1F14E8582255}"/>
              </a:ext>
            </a:extLst>
          </p:cNvPr>
          <p:cNvSpPr/>
          <p:nvPr/>
        </p:nvSpPr>
        <p:spPr>
          <a:xfrm>
            <a:off x="383356" y="2359416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Converted to TensorFlow Lite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9DB5A-1E1C-714D-B419-A570F59BD39A}"/>
              </a:ext>
            </a:extLst>
          </p:cNvPr>
          <p:cNvSpPr/>
          <p:nvPr/>
        </p:nvSpPr>
        <p:spPr>
          <a:xfrm>
            <a:off x="1384300" y="3050174"/>
            <a:ext cx="10424342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Removes unneeded information such as nodes used for 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802A74-41CD-3A4D-9BE7-A191173FA670}"/>
              </a:ext>
            </a:extLst>
          </p:cNvPr>
          <p:cNvSpPr/>
          <p:nvPr/>
        </p:nvSpPr>
        <p:spPr>
          <a:xfrm>
            <a:off x="1384300" y="3766332"/>
            <a:ext cx="10424342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May result in a decrease in accuracy</a:t>
            </a:r>
          </a:p>
        </p:txBody>
      </p:sp>
    </p:spTree>
    <p:extLst>
      <p:ext uri="{BB962C8B-B14F-4D97-AF65-F5344CB8AC3E}">
        <p14:creationId xmlns:p14="http://schemas.microsoft.com/office/powerpoint/2010/main" val="3952185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86D0FC-1901-0C4D-9377-01AD43F0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client interpreter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BA67DC-C033-DB4E-BFA6-C59C2817D836}"/>
              </a:ext>
            </a:extLst>
          </p:cNvPr>
          <p:cNvSpPr/>
          <p:nvPr/>
        </p:nvSpPr>
        <p:spPr>
          <a:xfrm>
            <a:off x="3864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Only used for evaluating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21B267-52AA-E047-B61B-A002DE1D9410}"/>
              </a:ext>
            </a:extLst>
          </p:cNvPr>
          <p:cNvSpPr/>
          <p:nvPr/>
        </p:nvSpPr>
        <p:spPr>
          <a:xfrm>
            <a:off x="383356" y="166865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Python libraries - </a:t>
            </a:r>
            <a:r>
              <a:rPr lang="en-US" dirty="0">
                <a:hlinkClick r:id="rId2"/>
              </a:rPr>
              <a:t>https://www.tensorflow.org/lite/guide/python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6AD94F-C7EF-994A-8C95-2C625BC2C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56" y="2533650"/>
            <a:ext cx="1642844" cy="179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A0ED9-9C12-C04D-B3D7-D8F267379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77" y="2533650"/>
            <a:ext cx="1642844" cy="179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6E0100-8EDE-CB4B-BFD8-9F8AE7400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966" y="2533650"/>
            <a:ext cx="1642844" cy="179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054452-7191-A943-9482-611C99C28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550" y="2533650"/>
            <a:ext cx="2290430" cy="1790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9EFA73-051E-A04F-9CB6-50A636B0A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980" y="2781445"/>
            <a:ext cx="1942663" cy="12951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637D95-F2D8-5C40-A75F-C22E38C0A663}"/>
              </a:ext>
            </a:extLst>
          </p:cNvPr>
          <p:cNvSpPr txBox="1"/>
          <p:nvPr/>
        </p:nvSpPr>
        <p:spPr>
          <a:xfrm>
            <a:off x="746830" y="438733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32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2DA8E-EFC9-2344-BAE1-ACC4E70D1B89}"/>
              </a:ext>
            </a:extLst>
          </p:cNvPr>
          <p:cNvSpPr txBox="1"/>
          <p:nvPr/>
        </p:nvSpPr>
        <p:spPr>
          <a:xfrm>
            <a:off x="3200713" y="4387334"/>
            <a:ext cx="8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71A3E7-E5C8-7142-B53A-543630A197A4}"/>
              </a:ext>
            </a:extLst>
          </p:cNvPr>
          <p:cNvSpPr txBox="1"/>
          <p:nvPr/>
        </p:nvSpPr>
        <p:spPr>
          <a:xfrm>
            <a:off x="5655942" y="4387334"/>
            <a:ext cx="8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x86-64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4A50D1-CB4F-C247-9A87-B437034139EA}"/>
              </a:ext>
            </a:extLst>
          </p:cNvPr>
          <p:cNvSpPr/>
          <p:nvPr/>
        </p:nvSpPr>
        <p:spPr>
          <a:xfrm>
            <a:off x="383356" y="508495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Native language versions also available for Android and iOS</a:t>
            </a:r>
          </a:p>
        </p:txBody>
      </p:sp>
    </p:spTree>
    <p:extLst>
      <p:ext uri="{BB962C8B-B14F-4D97-AF65-F5344CB8AC3E}">
        <p14:creationId xmlns:p14="http://schemas.microsoft.com/office/powerpoint/2010/main" val="1740200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460685-35A9-6249-A33E-BBEED7D0B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E523B7-4126-1F4F-B955-8EC6317E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 4 – Setting up a TF Lite REST Service on a Raspberry PI</a:t>
            </a:r>
          </a:p>
        </p:txBody>
      </p:sp>
    </p:spTree>
    <p:extLst>
      <p:ext uri="{BB962C8B-B14F-4D97-AF65-F5344CB8AC3E}">
        <p14:creationId xmlns:p14="http://schemas.microsoft.com/office/powerpoint/2010/main" val="3803827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A790EA-1621-E546-8D81-43222A1C7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TensorFlow.js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BD5FDB-46E4-9046-A716-BD0095ECE3EC}"/>
              </a:ext>
            </a:extLst>
          </p:cNvPr>
          <p:cNvSpPr/>
          <p:nvPr/>
        </p:nvSpPr>
        <p:spPr>
          <a:xfrm>
            <a:off x="4499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Allows pre-trained models to run in the browser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E03618-AF39-B540-B960-AAE1D6A952F1}"/>
              </a:ext>
            </a:extLst>
          </p:cNvPr>
          <p:cNvSpPr/>
          <p:nvPr/>
        </p:nvSpPr>
        <p:spPr>
          <a:xfrm>
            <a:off x="449999" y="166865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Also allows training of a model from scratch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916A9E-B41D-2D40-BC7F-8DB5ECC6453B}"/>
              </a:ext>
            </a:extLst>
          </p:cNvPr>
          <p:cNvSpPr/>
          <p:nvPr/>
        </p:nvSpPr>
        <p:spPr>
          <a:xfrm>
            <a:off x="449999" y="2359416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Available 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99FAC-4E23-9E4A-B97C-F08FDE094A27}"/>
              </a:ext>
            </a:extLst>
          </p:cNvPr>
          <p:cNvSpPr/>
          <p:nvPr/>
        </p:nvSpPr>
        <p:spPr>
          <a:xfrm>
            <a:off x="446857" y="3050174"/>
            <a:ext cx="2626544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WebGL (GPU available)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D2B34A-DF68-D14D-A42A-9F46F5913F37}"/>
              </a:ext>
            </a:extLst>
          </p:cNvPr>
          <p:cNvSpPr/>
          <p:nvPr/>
        </p:nvSpPr>
        <p:spPr>
          <a:xfrm>
            <a:off x="4846228" y="3050174"/>
            <a:ext cx="2626544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Node.js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BD3C9D-9EBE-4D45-8F6D-F5DE05F5E09F}"/>
              </a:ext>
            </a:extLst>
          </p:cNvPr>
          <p:cNvSpPr/>
          <p:nvPr/>
        </p:nvSpPr>
        <p:spPr>
          <a:xfrm>
            <a:off x="9245599" y="3050174"/>
            <a:ext cx="2626544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Plain </a:t>
            </a:r>
            <a:r>
              <a:rPr lang="en-US" dirty="0" err="1"/>
              <a:t>js</a:t>
            </a:r>
            <a:r>
              <a:rPr lang="en-US" dirty="0"/>
              <a:t> in a browser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377CC5-3D1B-DC4A-8711-629FCCA99F5E}"/>
              </a:ext>
            </a:extLst>
          </p:cNvPr>
          <p:cNvSpPr txBox="1"/>
          <p:nvPr/>
        </p:nvSpPr>
        <p:spPr>
          <a:xfrm>
            <a:off x="446857" y="4459875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 install </a:t>
            </a:r>
            <a:r>
              <a:rPr lang="en-US" dirty="0" err="1"/>
              <a:t>tensorflowjs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050061-8EAE-8447-9EAF-B2D0ECE16944}"/>
              </a:ext>
            </a:extLst>
          </p:cNvPr>
          <p:cNvSpPr/>
          <p:nvPr/>
        </p:nvSpPr>
        <p:spPr>
          <a:xfrm>
            <a:off x="446856" y="3755024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To use in your image, open a bash prompt and use</a:t>
            </a:r>
          </a:p>
        </p:txBody>
      </p:sp>
    </p:spTree>
    <p:extLst>
      <p:ext uri="{BB962C8B-B14F-4D97-AF65-F5344CB8AC3E}">
        <p14:creationId xmlns:p14="http://schemas.microsoft.com/office/powerpoint/2010/main" val="1912175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785A80-346F-6244-B2DA-DC2309E6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an existing model to a </a:t>
            </a:r>
            <a:r>
              <a:rPr lang="en-US" dirty="0" err="1"/>
              <a:t>TensorFlow.js</a:t>
            </a:r>
            <a:r>
              <a:rPr lang="en-US" dirty="0"/>
              <a:t> format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F5693C-4396-914B-B999-4454F965B23A}"/>
              </a:ext>
            </a:extLst>
          </p:cNvPr>
          <p:cNvSpPr/>
          <p:nvPr/>
        </p:nvSpPr>
        <p:spPr>
          <a:xfrm>
            <a:off x="4499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Models need to be in the </a:t>
            </a:r>
            <a:r>
              <a:rPr lang="en-US" dirty="0" err="1"/>
              <a:t>TensorFlow.js</a:t>
            </a:r>
            <a:r>
              <a:rPr lang="en-US" dirty="0"/>
              <a:t> format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7A5E31-2B1C-B64C-A08C-32300CA991DE}"/>
              </a:ext>
            </a:extLst>
          </p:cNvPr>
          <p:cNvSpPr/>
          <p:nvPr/>
        </p:nvSpPr>
        <p:spPr>
          <a:xfrm>
            <a:off x="2152585" y="1668658"/>
            <a:ext cx="9722701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From within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62518-1C9F-B247-804B-AB3687D9FB37}"/>
              </a:ext>
            </a:extLst>
          </p:cNvPr>
          <p:cNvSpPr txBox="1"/>
          <p:nvPr/>
        </p:nvSpPr>
        <p:spPr>
          <a:xfrm>
            <a:off x="2451100" y="2359416"/>
            <a:ext cx="76256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tensorflowjs</a:t>
            </a:r>
            <a:r>
              <a:rPr lang="en-US" dirty="0"/>
              <a:t> as </a:t>
            </a:r>
            <a:r>
              <a:rPr lang="en-US" dirty="0" err="1"/>
              <a:t>tfjs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tfjs.converters.save_keras_model</a:t>
            </a:r>
            <a:r>
              <a:rPr lang="en-US" dirty="0"/>
              <a:t>({reference to model}, {directory to save in})</a:t>
            </a:r>
          </a:p>
          <a:p>
            <a:endParaRPr lang="en-US" dirty="0"/>
          </a:p>
          <a:p>
            <a:r>
              <a:rPr lang="en-US" dirty="0"/>
              <a:t># I have noticed some bugs in here if the model was trained multiple 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754CB1-6BA5-FF4B-9A99-553221117D89}"/>
              </a:ext>
            </a:extLst>
          </p:cNvPr>
          <p:cNvSpPr/>
          <p:nvPr/>
        </p:nvSpPr>
        <p:spPr>
          <a:xfrm>
            <a:off x="2152585" y="4011760"/>
            <a:ext cx="9722701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At the bash prompt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75221B-A441-4848-B756-36DAC2BCFCF0}"/>
              </a:ext>
            </a:extLst>
          </p:cNvPr>
          <p:cNvSpPr txBox="1"/>
          <p:nvPr/>
        </p:nvSpPr>
        <p:spPr>
          <a:xfrm>
            <a:off x="2451100" y="4820010"/>
            <a:ext cx="820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tensorflowjs_converter</a:t>
            </a:r>
            <a:r>
              <a:rPr lang="en-US" dirty="0"/>
              <a:t> --</a:t>
            </a:r>
            <a:r>
              <a:rPr lang="en-US" dirty="0" err="1"/>
              <a:t>input_format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{saved model file} {directory to save in}</a:t>
            </a:r>
          </a:p>
        </p:txBody>
      </p:sp>
    </p:spTree>
    <p:extLst>
      <p:ext uri="{BB962C8B-B14F-4D97-AF65-F5344CB8AC3E}">
        <p14:creationId xmlns:p14="http://schemas.microsoft.com/office/powerpoint/2010/main" val="1477518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93F06C-D660-DC4A-8064-9F84FDBB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TensorFlow.js</a:t>
            </a:r>
            <a:r>
              <a:rPr lang="en-US" dirty="0"/>
              <a:t> model in your website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C9B026-E616-FE40-BBE3-26D497B6C42D}"/>
              </a:ext>
            </a:extLst>
          </p:cNvPr>
          <p:cNvSpPr/>
          <p:nvPr/>
        </p:nvSpPr>
        <p:spPr>
          <a:xfrm>
            <a:off x="4499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Include </a:t>
            </a:r>
            <a:r>
              <a:rPr lang="en-US" dirty="0" err="1"/>
              <a:t>TensorFlow.js</a:t>
            </a:r>
            <a:r>
              <a:rPr lang="en-US" dirty="0"/>
              <a:t> model as website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0BA84B-C952-3F4C-B960-829BBA638A30}"/>
              </a:ext>
            </a:extLst>
          </p:cNvPr>
          <p:cNvSpPr/>
          <p:nvPr/>
        </p:nvSpPr>
        <p:spPr>
          <a:xfrm>
            <a:off x="449999" y="166865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Get a refence to the </a:t>
            </a:r>
            <a:r>
              <a:rPr lang="en-US" dirty="0" err="1"/>
              <a:t>js</a:t>
            </a:r>
            <a:r>
              <a:rPr lang="en-US" dirty="0"/>
              <a:t> library (can also be done via normal library providers like </a:t>
            </a:r>
            <a:r>
              <a:rPr lang="en-US" dirty="0" err="1"/>
              <a:t>npm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17E3F-DAB1-1549-83F7-47D5ED3A52C0}"/>
              </a:ext>
            </a:extLst>
          </p:cNvPr>
          <p:cNvSpPr txBox="1"/>
          <p:nvPr/>
        </p:nvSpPr>
        <p:spPr>
          <a:xfrm>
            <a:off x="1270000" y="2359416"/>
            <a:ext cx="9193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&lt;script </a:t>
            </a:r>
            <a:r>
              <a:rPr lang="en-US" dirty="0" err="1"/>
              <a:t>src</a:t>
            </a:r>
            <a:r>
              <a:rPr lang="en-US" dirty="0"/>
              <a:t>="https://</a:t>
            </a:r>
            <a:r>
              <a:rPr lang="en-US" dirty="0" err="1"/>
              <a:t>cdn.jsdelivr.net</a:t>
            </a:r>
            <a:r>
              <a:rPr lang="en-US" dirty="0"/>
              <a:t>/</a:t>
            </a:r>
            <a:r>
              <a:rPr lang="en-US" dirty="0" err="1"/>
              <a:t>npm</a:t>
            </a:r>
            <a:r>
              <a:rPr lang="en-US" dirty="0"/>
              <a:t>/@@</a:t>
            </a:r>
            <a:r>
              <a:rPr lang="en-US" dirty="0" err="1"/>
              <a:t>tensorflow</a:t>
            </a:r>
            <a:r>
              <a:rPr lang="en-US" dirty="0"/>
              <a:t>/tfjs@1.0.0/</a:t>
            </a:r>
            <a:r>
              <a:rPr lang="en-US" dirty="0" err="1"/>
              <a:t>dist</a:t>
            </a:r>
            <a:r>
              <a:rPr lang="en-US" dirty="0"/>
              <a:t>/</a:t>
            </a:r>
            <a:r>
              <a:rPr lang="en-US" dirty="0" err="1"/>
              <a:t>tf.min.js</a:t>
            </a:r>
            <a:r>
              <a:rPr lang="en-US" dirty="0"/>
              <a:t>"&gt;&lt;/script&gt;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051D17-D6FA-0F47-996B-D04975F3CD22}"/>
              </a:ext>
            </a:extLst>
          </p:cNvPr>
          <p:cNvSpPr/>
          <p:nvPr/>
        </p:nvSpPr>
        <p:spPr>
          <a:xfrm>
            <a:off x="449999" y="293865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Load model and get a 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DC6FA-2649-0A4A-B97D-A4509B78BC4E}"/>
              </a:ext>
            </a:extLst>
          </p:cNvPr>
          <p:cNvSpPr txBox="1"/>
          <p:nvPr/>
        </p:nvSpPr>
        <p:spPr>
          <a:xfrm>
            <a:off x="1270000" y="3490748"/>
            <a:ext cx="842679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async function </a:t>
            </a:r>
            <a:r>
              <a:rPr lang="en-US" dirty="0" err="1"/>
              <a:t>GetPrediction</a:t>
            </a:r>
            <a:r>
              <a:rPr lang="en-US" dirty="0"/>
              <a:t>(cases) {</a:t>
            </a:r>
          </a:p>
          <a:p>
            <a:r>
              <a:rPr lang="en-US" dirty="0"/>
              <a:t>    const model = await </a:t>
            </a:r>
            <a:r>
              <a:rPr lang="en-US" dirty="0" err="1"/>
              <a:t>tf.loadLayersModel</a:t>
            </a:r>
            <a:r>
              <a:rPr lang="en-US" dirty="0"/>
              <a:t>("https://localhost:5001/</a:t>
            </a:r>
            <a:r>
              <a:rPr lang="en-US" dirty="0" err="1"/>
              <a:t>tfjs</a:t>
            </a:r>
            <a:r>
              <a:rPr lang="en-US" dirty="0"/>
              <a:t>/</a:t>
            </a:r>
            <a:r>
              <a:rPr lang="en-US" dirty="0" err="1"/>
              <a:t>model.json</a:t>
            </a:r>
            <a:r>
              <a:rPr lang="en-US" dirty="0"/>
              <a:t>");</a:t>
            </a:r>
          </a:p>
          <a:p>
            <a:endParaRPr lang="en-US" dirty="0"/>
          </a:p>
          <a:p>
            <a:r>
              <a:rPr lang="en-US" dirty="0"/>
              <a:t>    const </a:t>
            </a:r>
            <a:r>
              <a:rPr lang="en-US" dirty="0" err="1"/>
              <a:t>inputTensor</a:t>
            </a:r>
            <a:r>
              <a:rPr lang="en-US" dirty="0"/>
              <a:t> = </a:t>
            </a:r>
            <a:r>
              <a:rPr lang="en-US" dirty="0" err="1"/>
              <a:t>tf.tensor</a:t>
            </a:r>
            <a:r>
              <a:rPr lang="en-US" dirty="0"/>
              <a:t>([[(cases / 100000) ** 3]]);</a:t>
            </a:r>
          </a:p>
          <a:p>
            <a:endParaRPr lang="en-US" dirty="0"/>
          </a:p>
          <a:p>
            <a:r>
              <a:rPr lang="en-US" dirty="0"/>
              <a:t>    var result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inputTensor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  return </a:t>
            </a:r>
            <a:r>
              <a:rPr lang="en-US" dirty="0" err="1"/>
              <a:t>result.arraySync</a:t>
            </a:r>
            <a:r>
              <a:rPr lang="en-US" dirty="0"/>
              <a:t>()[0][0];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148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460685-35A9-6249-A33E-BBEED7D0B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E523B7-4126-1F4F-B955-8EC6317E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 5 – Running a model in </a:t>
            </a:r>
            <a:r>
              <a:rPr lang="en-US" sz="3600" dirty="0" err="1"/>
              <a:t>TensorFlow.js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77006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52DAD7-2C47-DA4D-A5A2-5538B70CF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54" y="1230672"/>
            <a:ext cx="11430000" cy="417195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EB32638-605C-5B4D-BFF3-5235CAD24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 anchor="ctr">
            <a:normAutofit/>
          </a:bodyPr>
          <a:lstStyle/>
          <a:p>
            <a:r>
              <a:rPr lang="en-US" sz="3100"/>
              <a:t>TFX</a:t>
            </a:r>
          </a:p>
        </p:txBody>
      </p:sp>
    </p:spTree>
    <p:extLst>
      <p:ext uri="{BB962C8B-B14F-4D97-AF65-F5344CB8AC3E}">
        <p14:creationId xmlns:p14="http://schemas.microsoft.com/office/powerpoint/2010/main" val="340869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A8B011-43DF-AD43-9632-45488328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Auto-Tuning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3CB50C-5EE0-5E47-8A5D-FD2DF7566199}"/>
              </a:ext>
            </a:extLst>
          </p:cNvPr>
          <p:cNvSpPr/>
          <p:nvPr/>
        </p:nvSpPr>
        <p:spPr>
          <a:xfrm>
            <a:off x="4499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Can automate experiments to tweak hyper-parameters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51A79C-BF84-154D-8905-57CE89B10441}"/>
              </a:ext>
            </a:extLst>
          </p:cNvPr>
          <p:cNvSpPr/>
          <p:nvPr/>
        </p:nvSpPr>
        <p:spPr>
          <a:xfrm>
            <a:off x="449999" y="1686316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Need to use </a:t>
            </a:r>
            <a:r>
              <a:rPr lang="en-US" dirty="0" err="1"/>
              <a:t>TensorBoard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9BB3D1D-2DD1-544A-8655-B7E5F5C30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99" y="2394732"/>
            <a:ext cx="11430000" cy="3104368"/>
          </a:xfrm>
        </p:spPr>
        <p:txBody>
          <a:bodyPr/>
          <a:lstStyle/>
          <a:p>
            <a:pPr lvl="1"/>
            <a:r>
              <a:rPr lang="en-US" dirty="0"/>
              <a:t>Start a new bash session in new window</a:t>
            </a:r>
          </a:p>
          <a:p>
            <a:pPr lvl="2"/>
            <a:r>
              <a:rPr lang="en-US" dirty="0"/>
              <a:t>docker container exec -it {container id} bash</a:t>
            </a:r>
          </a:p>
          <a:p>
            <a:pPr lvl="1"/>
            <a:r>
              <a:rPr lang="en-US" dirty="0"/>
              <a:t>Clear out any existing logs</a:t>
            </a:r>
          </a:p>
          <a:p>
            <a:pPr lvl="2"/>
            <a:r>
              <a:rPr lang="en-US" dirty="0"/>
              <a:t>!rm -rf {location of logs}</a:t>
            </a:r>
          </a:p>
          <a:p>
            <a:pPr lvl="1"/>
            <a:r>
              <a:rPr lang="en-US" dirty="0"/>
              <a:t>Start </a:t>
            </a:r>
            <a:r>
              <a:rPr lang="en-US" dirty="0" err="1"/>
              <a:t>tensorboard</a:t>
            </a:r>
            <a:r>
              <a:rPr lang="en-US" dirty="0"/>
              <a:t> in bash prompt</a:t>
            </a:r>
          </a:p>
          <a:p>
            <a:pPr lvl="2"/>
            <a:r>
              <a:rPr lang="en-US" dirty="0" err="1"/>
              <a:t>tensorboard</a:t>
            </a:r>
            <a:r>
              <a:rPr lang="en-US" dirty="0"/>
              <a:t> --</a:t>
            </a:r>
            <a:r>
              <a:rPr lang="en-US" dirty="0" err="1"/>
              <a:t>logdir</a:t>
            </a:r>
            <a:r>
              <a:rPr lang="en-US" dirty="0"/>
              <a:t>={location of logs} --</a:t>
            </a:r>
            <a:r>
              <a:rPr lang="en-US" dirty="0" err="1"/>
              <a:t>bind_all</a:t>
            </a:r>
            <a:endParaRPr lang="en-US" dirty="0"/>
          </a:p>
          <a:p>
            <a:pPr lvl="1"/>
            <a:r>
              <a:rPr lang="en-US" dirty="0"/>
              <a:t>Browse to </a:t>
            </a:r>
            <a:r>
              <a:rPr lang="en-US" dirty="0" err="1"/>
              <a:t>tensorboard</a:t>
            </a:r>
            <a:r>
              <a:rPr lang="en-US" dirty="0"/>
              <a:t> on host machine</a:t>
            </a:r>
          </a:p>
          <a:p>
            <a:pPr lvl="2"/>
            <a:r>
              <a:rPr lang="en-US" dirty="0">
                <a:hlinkClick r:id="rId2"/>
              </a:rPr>
              <a:t>http://127.0.0.1:6006/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302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https://github.com/Magenic/MMLTensorflow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https://www.amazon.com/Deep-Learning-TensorFlow-Keras-Regression-ebook/dp/B082MBMFVF/ref=sr_1_4?dchild=1&amp;keywords=tensorflow+2.0&amp;qid=1587071084&amp;sr=8-4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AE6A3F-1386-0749-AF49-CB3B4FE7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Setup Auto-Tuning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32BFE8-4B29-D544-81EF-A77DB5BF3C8E}"/>
              </a:ext>
            </a:extLst>
          </p:cNvPr>
          <p:cNvSpPr/>
          <p:nvPr/>
        </p:nvSpPr>
        <p:spPr>
          <a:xfrm>
            <a:off x="4499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Define parameters you want to tune using </a:t>
            </a:r>
            <a:r>
              <a:rPr lang="en-US" dirty="0" err="1"/>
              <a:t>HParam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A103B-CACA-1D49-A511-344A70557A24}"/>
              </a:ext>
            </a:extLst>
          </p:cNvPr>
          <p:cNvSpPr txBox="1"/>
          <p:nvPr/>
        </p:nvSpPr>
        <p:spPr>
          <a:xfrm>
            <a:off x="1358900" y="1668658"/>
            <a:ext cx="788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HP_OPTIMIZER = </a:t>
            </a:r>
            <a:r>
              <a:rPr lang="en-US" dirty="0" err="1"/>
              <a:t>hp.HParam</a:t>
            </a:r>
            <a:r>
              <a:rPr lang="en-US" dirty="0"/>
              <a:t>('optimizer', </a:t>
            </a:r>
            <a:r>
              <a:rPr lang="en-US" dirty="0" err="1"/>
              <a:t>hp.Discrete</a:t>
            </a:r>
            <a:r>
              <a:rPr lang="en-US" dirty="0"/>
              <a:t>(['</a:t>
            </a:r>
            <a:r>
              <a:rPr lang="en-US" dirty="0" err="1"/>
              <a:t>adam</a:t>
            </a:r>
            <a:r>
              <a:rPr lang="en-US" dirty="0"/>
              <a:t>', '</a:t>
            </a:r>
            <a:r>
              <a:rPr lang="en-US" dirty="0" err="1"/>
              <a:t>sgd</a:t>
            </a:r>
            <a:r>
              <a:rPr lang="en-US" dirty="0"/>
              <a:t>', '</a:t>
            </a:r>
            <a:r>
              <a:rPr lang="en-US" dirty="0" err="1"/>
              <a:t>RMSprop</a:t>
            </a:r>
            <a:r>
              <a:rPr lang="en-US" dirty="0"/>
              <a:t>']))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BD8733-602E-E149-8CDF-DDEF1FAE425F}"/>
              </a:ext>
            </a:extLst>
          </p:cNvPr>
          <p:cNvSpPr/>
          <p:nvPr/>
        </p:nvSpPr>
        <p:spPr>
          <a:xfrm>
            <a:off x="449998" y="224614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Create function that takes hyper-parameters as function 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FDDCF-2342-B240-8C9F-0A5C638FBE33}"/>
              </a:ext>
            </a:extLst>
          </p:cNvPr>
          <p:cNvSpPr/>
          <p:nvPr/>
        </p:nvSpPr>
        <p:spPr>
          <a:xfrm>
            <a:off x="449997" y="3015741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Run through all hyper parameters in a loop running training function for each hyper-</a:t>
            </a:r>
            <a:r>
              <a:rPr lang="en-US" dirty="0" err="1"/>
              <a:t>paramter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BA5AF2-0F57-A54C-80AF-F5EFD101F3DE}"/>
              </a:ext>
            </a:extLst>
          </p:cNvPr>
          <p:cNvSpPr txBox="1"/>
          <p:nvPr/>
        </p:nvSpPr>
        <p:spPr>
          <a:xfrm>
            <a:off x="1358900" y="3699640"/>
            <a:ext cx="9012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num_units</a:t>
            </a:r>
            <a:r>
              <a:rPr lang="en-US" dirty="0"/>
              <a:t> in </a:t>
            </a:r>
            <a:r>
              <a:rPr lang="en-US" dirty="0" err="1"/>
              <a:t>HP_NUM_UNITS.domain.values</a:t>
            </a:r>
            <a:r>
              <a:rPr lang="en-US" dirty="0"/>
              <a:t>:</a:t>
            </a:r>
          </a:p>
          <a:p>
            <a:r>
              <a:rPr lang="en-US" dirty="0"/>
              <a:t>    for </a:t>
            </a:r>
            <a:r>
              <a:rPr lang="en-US" dirty="0" err="1"/>
              <a:t>dropout_rate</a:t>
            </a:r>
            <a:r>
              <a:rPr lang="en-US" dirty="0"/>
              <a:t> in (</a:t>
            </a:r>
            <a:r>
              <a:rPr lang="en-US" dirty="0" err="1"/>
              <a:t>HP_DROPOUT.domain.min_value</a:t>
            </a:r>
            <a:r>
              <a:rPr lang="en-US" dirty="0"/>
              <a:t>, </a:t>
            </a:r>
            <a:r>
              <a:rPr lang="en-US" dirty="0" err="1"/>
              <a:t>HP_DROPOUT.domain.max_value</a:t>
            </a:r>
            <a:r>
              <a:rPr lang="en-US" dirty="0"/>
              <a:t>):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B9C6D4-837A-1B42-A136-A1F27B108968}"/>
              </a:ext>
            </a:extLst>
          </p:cNvPr>
          <p:cNvSpPr/>
          <p:nvPr/>
        </p:nvSpPr>
        <p:spPr>
          <a:xfrm>
            <a:off x="449997" y="4550473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Log 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3700EC-4F3F-8A40-A2A0-84B3DA4A0930}"/>
              </a:ext>
            </a:extLst>
          </p:cNvPr>
          <p:cNvSpPr/>
          <p:nvPr/>
        </p:nvSpPr>
        <p:spPr>
          <a:xfrm>
            <a:off x="449997" y="5312473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Compare results in </a:t>
            </a:r>
            <a:r>
              <a:rPr lang="en-US" dirty="0" err="1"/>
              <a:t>Tensorboard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1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460685-35A9-6249-A33E-BBEED7D0B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E523B7-4126-1F4F-B955-8EC6317E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 6 – Auto-Tuning Hyper-Parameters</a:t>
            </a:r>
          </a:p>
        </p:txBody>
      </p:sp>
    </p:spTree>
    <p:extLst>
      <p:ext uri="{BB962C8B-B14F-4D97-AF65-F5344CB8AC3E}">
        <p14:creationId xmlns:p14="http://schemas.microsoft.com/office/powerpoint/2010/main" val="2908714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77145-6662-8147-9CC9-822B3280F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https://github.com/tensorflow/serving/blob/master/tensorflow_serving/g3doc/docker.md</a:t>
            </a:r>
            <a:endParaRPr lang="en-US" dirty="0"/>
          </a:p>
          <a:p>
            <a:r>
              <a:rPr lang="en-US" dirty="0"/>
              <a:t>Book pages 460-489 (all of chapter 13)</a:t>
            </a:r>
          </a:p>
          <a:p>
            <a:endParaRPr lang="en-US" dirty="0"/>
          </a:p>
          <a:p>
            <a:r>
              <a:rPr lang="en-US" dirty="0"/>
              <a:t>Capstone project - Create your own model and host it, as a rest service or used in a website. Send in the link to where it resides or where the code can be found if you can’t </a:t>
            </a:r>
            <a:r>
              <a:rPr lang="en-US"/>
              <a:t>host it.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B4579-82D0-4845-952F-27348A28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reading</a:t>
            </a:r>
          </a:p>
        </p:txBody>
      </p:sp>
    </p:spTree>
    <p:extLst>
      <p:ext uri="{BB962C8B-B14F-4D97-AF65-F5344CB8AC3E}">
        <p14:creationId xmlns:p14="http://schemas.microsoft.com/office/powerpoint/2010/main" val="3350403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4C3D5B-3667-0845-B082-44B73D13F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87F2-0F76-2244-9562-67B27559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Last week recap – How did we get the best accuracy?</a:t>
            </a:r>
          </a:p>
        </p:txBody>
      </p:sp>
    </p:spTree>
    <p:extLst>
      <p:ext uri="{BB962C8B-B14F-4D97-AF65-F5344CB8AC3E}">
        <p14:creationId xmlns:p14="http://schemas.microsoft.com/office/powerpoint/2010/main" val="428553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3E31-1ECD-4246-B03C-34EFE178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EDE3C6-FCBF-A246-9DAD-8BAA2CD90622}"/>
              </a:ext>
            </a:extLst>
          </p:cNvPr>
          <p:cNvSpPr/>
          <p:nvPr/>
        </p:nvSpPr>
        <p:spPr>
          <a:xfrm>
            <a:off x="3864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Checkpoints allow a perception’s training state to be saved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81853E-1B54-0A49-A0E9-144FB13622D4}"/>
              </a:ext>
            </a:extLst>
          </p:cNvPr>
          <p:cNvSpPr/>
          <p:nvPr/>
        </p:nvSpPr>
        <p:spPr>
          <a:xfrm>
            <a:off x="383356" y="166865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Can resume training where it was left off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7DF580-5A07-E442-88F5-BB1B3AE72541}"/>
              </a:ext>
            </a:extLst>
          </p:cNvPr>
          <p:cNvSpPr/>
          <p:nvPr/>
        </p:nvSpPr>
        <p:spPr>
          <a:xfrm>
            <a:off x="1041400" y="2359416"/>
            <a:ext cx="10767242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Can only restore to model of same structure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150304-F66D-0646-BB47-2D36A2DED8A9}"/>
              </a:ext>
            </a:extLst>
          </p:cNvPr>
          <p:cNvSpPr/>
          <p:nvPr/>
        </p:nvSpPr>
        <p:spPr>
          <a:xfrm>
            <a:off x="1041400" y="3050174"/>
            <a:ext cx="10767242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Saves the weights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41924-CC52-A646-B576-81D1E2EDAA2E}"/>
              </a:ext>
            </a:extLst>
          </p:cNvPr>
          <p:cNvSpPr txBox="1"/>
          <p:nvPr/>
        </p:nvSpPr>
        <p:spPr>
          <a:xfrm>
            <a:off x="1041400" y="3657600"/>
            <a:ext cx="10350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Save the weights</a:t>
            </a:r>
            <a:br>
              <a:rPr lang="en-US" dirty="0"/>
            </a:br>
            <a:r>
              <a:rPr lang="en-US" dirty="0" err="1"/>
              <a:t>model.save_weights</a:t>
            </a:r>
            <a:r>
              <a:rPr lang="en-US" dirty="0"/>
              <a:t>('./checkpoints/</a:t>
            </a:r>
            <a:r>
              <a:rPr lang="en-US" dirty="0" err="1"/>
              <a:t>my_checkpoint</a:t>
            </a:r>
            <a:r>
              <a:rPr lang="en-US" dirty="0"/>
              <a:t>')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 Create a new model instance</a:t>
            </a:r>
            <a:br>
              <a:rPr lang="en-US" dirty="0"/>
            </a:br>
            <a:r>
              <a:rPr lang="en-US" dirty="0"/>
              <a:t>model = </a:t>
            </a:r>
            <a:r>
              <a:rPr lang="en-US" dirty="0" err="1"/>
              <a:t>create_model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 Restore the weights</a:t>
            </a:r>
            <a:br>
              <a:rPr lang="en-US" dirty="0"/>
            </a:br>
            <a:r>
              <a:rPr lang="en-US" dirty="0" err="1"/>
              <a:t>model.load_weights</a:t>
            </a:r>
            <a:r>
              <a:rPr lang="en-US" dirty="0"/>
              <a:t>('./checkpoints/</a:t>
            </a:r>
            <a:r>
              <a:rPr lang="en-US" dirty="0" err="1"/>
              <a:t>my_checkpoint</a:t>
            </a:r>
            <a:r>
              <a:rPr lang="en-US" dirty="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41589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03B28E-0BDF-C247-AC88-225CA73AF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246474-AE29-2B48-8301-D81C9852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 – Using checkpoints to save weights</a:t>
            </a:r>
          </a:p>
        </p:txBody>
      </p:sp>
    </p:spTree>
    <p:extLst>
      <p:ext uri="{BB962C8B-B14F-4D97-AF65-F5344CB8AC3E}">
        <p14:creationId xmlns:p14="http://schemas.microsoft.com/office/powerpoint/2010/main" val="405231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945ACD-6449-B942-B332-FF613030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a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EB91C9-C9D1-854A-9DDE-2C62AEDAD1C4}"/>
              </a:ext>
            </a:extLst>
          </p:cNvPr>
          <p:cNvSpPr/>
          <p:nvPr/>
        </p:nvSpPr>
        <p:spPr>
          <a:xfrm>
            <a:off x="3864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Save architecture, weights, and training configuration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28CDE-D9A3-C44B-9B0C-72B3092EBC72}"/>
              </a:ext>
            </a:extLst>
          </p:cNvPr>
          <p:cNvSpPr/>
          <p:nvPr/>
        </p:nvSpPr>
        <p:spPr>
          <a:xfrm>
            <a:off x="383356" y="166865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Two supported formats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582A1-7F5E-4F41-8359-ECBFD28E5A78}"/>
              </a:ext>
            </a:extLst>
          </p:cNvPr>
          <p:cNvSpPr/>
          <p:nvPr/>
        </p:nvSpPr>
        <p:spPr>
          <a:xfrm>
            <a:off x="1562100" y="2359416"/>
            <a:ext cx="10246542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 err="1"/>
              <a:t>SavedModel</a:t>
            </a:r>
            <a:r>
              <a:rPr lang="en-US" dirty="0"/>
              <a:t> – TFS proprietary format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2F09E4-F2FE-7A4E-83D2-940A158085C1}"/>
              </a:ext>
            </a:extLst>
          </p:cNvPr>
          <p:cNvSpPr/>
          <p:nvPr/>
        </p:nvSpPr>
        <p:spPr>
          <a:xfrm>
            <a:off x="1562100" y="3050174"/>
            <a:ext cx="10246542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HDF5 – Hierarchical Data Format – Standards based - National Center for Supercomputing Applications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7C94B3-274B-8E44-9893-E90D7135A673}"/>
              </a:ext>
            </a:extLst>
          </p:cNvPr>
          <p:cNvSpPr/>
          <p:nvPr/>
        </p:nvSpPr>
        <p:spPr>
          <a:xfrm>
            <a:off x="383356" y="373814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 err="1"/>
              <a:t>SavedModel</a:t>
            </a:r>
            <a:r>
              <a:rPr lang="en-US" dirty="0"/>
              <a:t> format is what is used by default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27E59-778A-9F43-8918-BE22C9B88DAE}"/>
              </a:ext>
            </a:extLst>
          </p:cNvPr>
          <p:cNvSpPr/>
          <p:nvPr/>
        </p:nvSpPr>
        <p:spPr>
          <a:xfrm>
            <a:off x="383356" y="4426122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 err="1"/>
              <a:t>SavedModel</a:t>
            </a:r>
            <a:r>
              <a:rPr lang="en-US" dirty="0"/>
              <a:t> supports TensorFlow serving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3A94DB-75DE-7449-95B2-C80714650B68}"/>
              </a:ext>
            </a:extLst>
          </p:cNvPr>
          <p:cNvSpPr/>
          <p:nvPr/>
        </p:nvSpPr>
        <p:spPr>
          <a:xfrm>
            <a:off x="383355" y="512061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HDF5 is specified when the save filename uses the .h5 extension</a:t>
            </a:r>
          </a:p>
        </p:txBody>
      </p:sp>
    </p:spTree>
    <p:extLst>
      <p:ext uri="{BB962C8B-B14F-4D97-AF65-F5344CB8AC3E}">
        <p14:creationId xmlns:p14="http://schemas.microsoft.com/office/powerpoint/2010/main" val="1773197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5297F8-51AF-BD43-AE8B-A6DFCAE09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972E98-9A9B-B547-B7CB-0A247BC8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56" y="370607"/>
            <a:ext cx="11425287" cy="540618"/>
          </a:xfrm>
        </p:spPr>
        <p:txBody>
          <a:bodyPr/>
          <a:lstStyle/>
          <a:p>
            <a:r>
              <a:rPr lang="en-US" dirty="0"/>
              <a:t>Demo 2: Saving a model</a:t>
            </a:r>
          </a:p>
        </p:txBody>
      </p:sp>
    </p:spTree>
    <p:extLst>
      <p:ext uri="{BB962C8B-B14F-4D97-AF65-F5344CB8AC3E}">
        <p14:creationId xmlns:p14="http://schemas.microsoft.com/office/powerpoint/2010/main" val="2563854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DD5C73-DCB2-6449-8E58-4DA2CE7F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Serving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486D3C-3A71-A545-9BC8-FE2413409577}"/>
              </a:ext>
            </a:extLst>
          </p:cNvPr>
          <p:cNvSpPr/>
          <p:nvPr/>
        </p:nvSpPr>
        <p:spPr>
          <a:xfrm>
            <a:off x="3864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Google provides a vary basic docker container for serving a </a:t>
            </a:r>
            <a:r>
              <a:rPr lang="en-US" dirty="0" err="1"/>
              <a:t>gRPC</a:t>
            </a:r>
            <a:r>
              <a:rPr lang="en-US" dirty="0"/>
              <a:t> or REST API for your training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535E9F-E6B4-384E-953F-F80EA03554B3}"/>
              </a:ext>
            </a:extLst>
          </p:cNvPr>
          <p:cNvSpPr/>
          <p:nvPr/>
        </p:nvSpPr>
        <p:spPr>
          <a:xfrm>
            <a:off x="383356" y="166865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Can’t really preprocess inputs our outputs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CEA166-BB00-974F-A9F9-9CB0F3EEFBA4}"/>
              </a:ext>
            </a:extLst>
          </p:cNvPr>
          <p:cNvSpPr/>
          <p:nvPr/>
        </p:nvSpPr>
        <p:spPr>
          <a:xfrm>
            <a:off x="383356" y="2359416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Give it the location where a </a:t>
            </a:r>
            <a:r>
              <a:rPr lang="en-US" dirty="0" err="1"/>
              <a:t>SavedModel</a:t>
            </a:r>
            <a:r>
              <a:rPr lang="en-US" dirty="0"/>
              <a:t> </a:t>
            </a:r>
            <a:r>
              <a:rPr lang="en-US" dirty="0" err="1"/>
              <a:t>formate</a:t>
            </a:r>
            <a:r>
              <a:rPr lang="en-US" dirty="0"/>
              <a:t> model was saved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C63A7B-0869-D34A-8340-5E07067135B2}"/>
              </a:ext>
            </a:extLst>
          </p:cNvPr>
          <p:cNvSpPr txBox="1"/>
          <p:nvPr/>
        </p:nvSpPr>
        <p:spPr>
          <a:xfrm>
            <a:off x="520701" y="3344254"/>
            <a:ext cx="834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docker run -t --rm -p 8501:8501 -v ~/documents/projects/</a:t>
            </a:r>
            <a:r>
              <a:rPr lang="en-US" dirty="0" err="1"/>
              <a:t>MMLTensorflow</a:t>
            </a:r>
            <a:r>
              <a:rPr lang="en-US" dirty="0"/>
              <a:t>/notebooks/</a:t>
            </a:r>
            <a:r>
              <a:rPr lang="en-US" dirty="0" err="1"/>
              <a:t>saved_models</a:t>
            </a:r>
            <a:r>
              <a:rPr lang="en-US" dirty="0"/>
              <a:t>:/models -e MODEL_NAME=COVID_19 </a:t>
            </a:r>
            <a:r>
              <a:rPr lang="en-US" dirty="0" err="1"/>
              <a:t>tensorflow</a:t>
            </a:r>
            <a:r>
              <a:rPr lang="en-US" dirty="0"/>
              <a:t>/serving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43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F85253-3260-2341-8E67-E5CF17C27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</a:t>
            </a:r>
          </a:p>
          <a:p>
            <a:r>
              <a:rPr lang="en-US" dirty="0"/>
              <a:t>127.0.0.1:8501/v1/models/COVID_19:predict</a:t>
            </a:r>
          </a:p>
          <a:p>
            <a:r>
              <a:rPr lang="en-US" dirty="0"/>
              <a:t>Header: Content-Type: application/json</a:t>
            </a:r>
          </a:p>
          <a:p>
            <a:r>
              <a:rPr lang="en-US" dirty="0"/>
              <a:t>Body: {"instances": [[1000]]}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E5527B-C42C-314E-9FE3-E4708A4DB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the TensorFlow Serving Rest API</a:t>
            </a:r>
          </a:p>
        </p:txBody>
      </p:sp>
      <p:sp>
        <p:nvSpPr>
          <p:cNvPr id="4" name="Line Callout 1 3">
            <a:extLst>
              <a:ext uri="{FF2B5EF4-FFF2-40B4-BE49-F238E27FC236}">
                <a16:creationId xmlns:a16="http://schemas.microsoft.com/office/drawing/2014/main" id="{5735746B-01EC-0D4D-8DBF-EBE5BE4DC641}"/>
              </a:ext>
            </a:extLst>
          </p:cNvPr>
          <p:cNvSpPr/>
          <p:nvPr/>
        </p:nvSpPr>
        <p:spPr>
          <a:xfrm>
            <a:off x="6286854" y="911225"/>
            <a:ext cx="2285646" cy="423799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name</a:t>
            </a:r>
          </a:p>
        </p:txBody>
      </p:sp>
      <p:sp>
        <p:nvSpPr>
          <p:cNvPr id="5" name="Line Callout 2 (Accent Bar) 4">
            <a:extLst>
              <a:ext uri="{FF2B5EF4-FFF2-40B4-BE49-F238E27FC236}">
                <a16:creationId xmlns:a16="http://schemas.microsoft.com/office/drawing/2014/main" id="{4A91B5EE-C465-FB4B-8701-43A411FC6C6D}"/>
              </a:ext>
            </a:extLst>
          </p:cNvPr>
          <p:cNvSpPr/>
          <p:nvPr/>
        </p:nvSpPr>
        <p:spPr>
          <a:xfrm>
            <a:off x="5105400" y="3429000"/>
            <a:ext cx="5486400" cy="61264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3338"/>
              <a:gd name="adj6" fmla="val -194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 delimited list of values of the correct shape </a:t>
            </a:r>
          </a:p>
        </p:txBody>
      </p:sp>
    </p:spTree>
    <p:extLst>
      <p:ext uri="{BB962C8B-B14F-4D97-AF65-F5344CB8AC3E}">
        <p14:creationId xmlns:p14="http://schemas.microsoft.com/office/powerpoint/2010/main" val="26849250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4520</TotalTime>
  <Words>976</Words>
  <Application>Microsoft Macintosh PowerPoint</Application>
  <PresentationFormat>Widescreen</PresentationFormat>
  <Paragraphs>120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Last week recap – How did we get the best accuracy?</vt:lpstr>
      <vt:lpstr>Checkpoints</vt:lpstr>
      <vt:lpstr>Demo 1 – Using checkpoints to save weights</vt:lpstr>
      <vt:lpstr>Saving a model</vt:lpstr>
      <vt:lpstr>Demo 2: Saving a model</vt:lpstr>
      <vt:lpstr>TensorFlow Serving</vt:lpstr>
      <vt:lpstr>Calling the TensorFlow Serving Rest API</vt:lpstr>
      <vt:lpstr>Demo 3: TensorFlow Serving</vt:lpstr>
      <vt:lpstr>TensorFlow Lite</vt:lpstr>
      <vt:lpstr>Installing client interpreter</vt:lpstr>
      <vt:lpstr>Demo 4 – Setting up a TF Lite REST Service on a Raspberry PI</vt:lpstr>
      <vt:lpstr>TensorFlow.js</vt:lpstr>
      <vt:lpstr>Converting an existing model to a TensorFlow.js format</vt:lpstr>
      <vt:lpstr>Using TensorFlow.js model in your website</vt:lpstr>
      <vt:lpstr>Demo 5 – Running a model in TensorFlow.js</vt:lpstr>
      <vt:lpstr>TFX</vt:lpstr>
      <vt:lpstr>Hyperparameter Auto-Tuning</vt:lpstr>
      <vt:lpstr>Steps to Setup Auto-Tuning</vt:lpstr>
      <vt:lpstr>Demo 6 – Auto-Tuning Hyper-Parameters</vt:lpstr>
      <vt:lpstr>Homework reading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E. Ford</dc:creator>
  <cp:lastModifiedBy>Kevin E. Ford</cp:lastModifiedBy>
  <cp:revision>14</cp:revision>
  <dcterms:created xsi:type="dcterms:W3CDTF">2020-04-27T21:00:29Z</dcterms:created>
  <dcterms:modified xsi:type="dcterms:W3CDTF">2020-05-01T18:45:32Z</dcterms:modified>
</cp:coreProperties>
</file>